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omic Sans MS" panose="030F0702030302020204" pitchFamily="66" charset="0"/>
      <p:regular r:id="rId24"/>
      <p:bold r:id="rId25"/>
      <p:italic r:id="rId26"/>
      <p:boldItalic r:id="rId27"/>
    </p:embeddedFont>
    <p:embeddedFont>
      <p:font typeface="Old Standard TT" panose="020B0604020202020204" charset="0"/>
      <p:regular r:id="rId28"/>
      <p:bold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d1b7c0cb9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d1b7c0cb9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1b7c0cb9_0_1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1b7c0cb9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d1b7c0cb9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d1b7c0cb9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d1b7c0cb9_0_1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d1b7c0cb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d1b7c0cb9_0_1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d1b7c0cb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d24543bf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d24543bf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d1b7c0cb9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d1b7c0cb9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d1b7c0cb9_0_10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d1b7c0cb9_0_1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d1b7c0cb9_0_10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d1b7c0cb9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d1b7c0cb9_0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d1b7c0cb9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d1b7c0cb9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d1b7c0cb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d24fb27f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d24fb2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e2be4ae6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e2be4a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d1b7c0cb9_0_1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d1b7c0cb9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d1b7c0cb9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d1b7c0cb9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e2be4ae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e2be4ae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d1b7c0cb9_0_1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d1b7c0cb9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d24fb27f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d24fb27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d24fb27f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d24fb27f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d24fb27f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d24fb27f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visualstudio.microsoft.com/vs/" TargetMode="External"/><Relationship Id="rId3" Type="http://schemas.openxmlformats.org/officeDocument/2006/relationships/hyperlink" Target="http://www.ibeacon.com/what-is-ibeacon-a-guide-to-beacons/" TargetMode="External"/><Relationship Id="rId7" Type="http://schemas.openxmlformats.org/officeDocument/2006/relationships/hyperlink" Target="https://cordova.apache.or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flaviocopes.com/javascript-data-structures-map/" TargetMode="External"/><Relationship Id="rId5" Type="http://schemas.openxmlformats.org/officeDocument/2006/relationships/hyperlink" Target="https://github.com/evothings/evothings-examples/tree/master/examples/ble-scan" TargetMode="External"/><Relationship Id="rId4" Type="http://schemas.openxmlformats.org/officeDocument/2006/relationships/hyperlink" Target="https://evothings.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watch?v=rJGl6_crZmw"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mailto:zakif@uwindsor.ca" TargetMode="External"/><Relationship Id="rId5" Type="http://schemas.openxmlformats.org/officeDocument/2006/relationships/hyperlink" Target="mailto:mauriciocisneroscaballero@gmail.com" TargetMode="External"/><Relationship Id="rId4" Type="http://schemas.openxmlformats.org/officeDocument/2006/relationships/hyperlink" Target="mailto:konarsarnava@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Indoor Positioning System (IPS)</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Sarnava Konar</a:t>
            </a:r>
            <a:endParaRPr/>
          </a:p>
          <a:p>
            <a:pPr marL="0" lvl="0" indent="0" algn="l" rtl="0">
              <a:spcBef>
                <a:spcPts val="0"/>
              </a:spcBef>
              <a:spcAft>
                <a:spcPts val="0"/>
              </a:spcAft>
              <a:buNone/>
            </a:pPr>
            <a:r>
              <a:rPr lang="es"/>
              <a:t>Mauricio Cisneros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Mapping</a:t>
            </a:r>
            <a:endParaRPr/>
          </a:p>
        </p:txBody>
      </p:sp>
      <p:sp>
        <p:nvSpPr>
          <p:cNvPr id="131" name="Google Shape;131;p22"/>
          <p:cNvSpPr txBox="1">
            <a:spLocks noGrp="1"/>
          </p:cNvSpPr>
          <p:nvPr>
            <p:ph type="body" idx="1"/>
          </p:nvPr>
        </p:nvSpPr>
        <p:spPr>
          <a:xfrm>
            <a:off x="4887175" y="4224325"/>
            <a:ext cx="2793600" cy="83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t>8 beacons were mapped in the second floor.</a:t>
            </a:r>
            <a:endParaRPr/>
          </a:p>
        </p:txBody>
      </p:sp>
      <p:sp>
        <p:nvSpPr>
          <p:cNvPr id="132" name="Google Shape;13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10</a:t>
            </a:fld>
            <a:endParaRPr/>
          </a:p>
        </p:txBody>
      </p:sp>
      <p:sp>
        <p:nvSpPr>
          <p:cNvPr id="133" name="Google Shape;133;p22"/>
          <p:cNvSpPr txBox="1">
            <a:spLocks noGrp="1"/>
          </p:cNvSpPr>
          <p:nvPr>
            <p:ph type="body" idx="1"/>
          </p:nvPr>
        </p:nvSpPr>
        <p:spPr>
          <a:xfrm>
            <a:off x="933375" y="4224325"/>
            <a:ext cx="2793600" cy="83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t>Location for each room in the second floor of CEI.</a:t>
            </a:r>
            <a:endParaRPr/>
          </a:p>
        </p:txBody>
      </p:sp>
      <p:pic>
        <p:nvPicPr>
          <p:cNvPr id="134" name="Google Shape;134;p22"/>
          <p:cNvPicPr preferRelativeResize="0"/>
          <p:nvPr/>
        </p:nvPicPr>
        <p:blipFill>
          <a:blip r:embed="rId3">
            <a:alphaModFix/>
          </a:blip>
          <a:stretch>
            <a:fillRect/>
          </a:stretch>
        </p:blipFill>
        <p:spPr>
          <a:xfrm>
            <a:off x="4670750" y="1141100"/>
            <a:ext cx="3226445" cy="2861300"/>
          </a:xfrm>
          <a:prstGeom prst="rect">
            <a:avLst/>
          </a:prstGeom>
          <a:noFill/>
          <a:ln>
            <a:noFill/>
          </a:ln>
        </p:spPr>
      </p:pic>
      <p:pic>
        <p:nvPicPr>
          <p:cNvPr id="135" name="Google Shape;135;p22"/>
          <p:cNvPicPr preferRelativeResize="0"/>
          <p:nvPr/>
        </p:nvPicPr>
        <p:blipFill>
          <a:blip r:embed="rId4">
            <a:alphaModFix/>
          </a:blip>
          <a:stretch>
            <a:fillRect/>
          </a:stretch>
        </p:blipFill>
        <p:spPr>
          <a:xfrm>
            <a:off x="720695" y="1210625"/>
            <a:ext cx="3218963" cy="286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Hardware</a:t>
            </a:r>
            <a:endParaRPr/>
          </a:p>
        </p:txBody>
      </p:sp>
      <p:sp>
        <p:nvSpPr>
          <p:cNvPr id="141" name="Google Shape;141;p23"/>
          <p:cNvSpPr txBox="1">
            <a:spLocks noGrp="1"/>
          </p:cNvSpPr>
          <p:nvPr>
            <p:ph type="body" idx="1"/>
          </p:nvPr>
        </p:nvSpPr>
        <p:spPr>
          <a:xfrm>
            <a:off x="311700" y="1171600"/>
            <a:ext cx="8520600" cy="50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750"/>
              <a:t>Beacons based on the Texas Instruments Bluetooth Low Energy (BLE) CC2541 chip.</a:t>
            </a:r>
            <a:endParaRPr sz="1750"/>
          </a:p>
        </p:txBody>
      </p:sp>
      <p:sp>
        <p:nvSpPr>
          <p:cNvPr id="142" name="Google Shape;14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11</a:t>
            </a:fld>
            <a:endParaRPr/>
          </a:p>
        </p:txBody>
      </p:sp>
      <p:pic>
        <p:nvPicPr>
          <p:cNvPr id="143" name="Google Shape;143;p23"/>
          <p:cNvPicPr preferRelativeResize="0"/>
          <p:nvPr/>
        </p:nvPicPr>
        <p:blipFill rotWithShape="1">
          <a:blip r:embed="rId3">
            <a:alphaModFix/>
          </a:blip>
          <a:srcRect l="5053" t="20975" r="12377" b="9454"/>
          <a:stretch/>
        </p:blipFill>
        <p:spPr>
          <a:xfrm>
            <a:off x="1469663" y="1677700"/>
            <a:ext cx="6204675" cy="2940550"/>
          </a:xfrm>
          <a:prstGeom prst="rect">
            <a:avLst/>
          </a:prstGeom>
          <a:noFill/>
          <a:ln>
            <a:noFill/>
          </a:ln>
        </p:spPr>
      </p:pic>
      <p:sp>
        <p:nvSpPr>
          <p:cNvPr id="144" name="Google Shape;144;p23"/>
          <p:cNvSpPr txBox="1"/>
          <p:nvPr/>
        </p:nvSpPr>
        <p:spPr>
          <a:xfrm>
            <a:off x="1798225" y="4605200"/>
            <a:ext cx="2601900" cy="33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Old Standard TT"/>
                <a:ea typeface="Old Standard TT"/>
                <a:cs typeface="Old Standard TT"/>
                <a:sym typeface="Old Standard TT"/>
              </a:rPr>
              <a:t>PC038</a:t>
            </a:r>
            <a:endParaRPr>
              <a:latin typeface="Old Standard TT"/>
              <a:ea typeface="Old Standard TT"/>
              <a:cs typeface="Old Standard TT"/>
              <a:sym typeface="Old Standard TT"/>
            </a:endParaRPr>
          </a:p>
        </p:txBody>
      </p:sp>
      <p:sp>
        <p:nvSpPr>
          <p:cNvPr id="145" name="Google Shape;145;p23"/>
          <p:cNvSpPr txBox="1"/>
          <p:nvPr/>
        </p:nvSpPr>
        <p:spPr>
          <a:xfrm>
            <a:off x="4783575" y="4605200"/>
            <a:ext cx="2601900" cy="33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Old Standard TT"/>
                <a:ea typeface="Old Standard TT"/>
                <a:cs typeface="Old Standard TT"/>
                <a:sym typeface="Old Standard TT"/>
              </a:rPr>
              <a:t>PC037</a:t>
            </a:r>
            <a:endParaRPr>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Programming beacons with AXABeacon</a:t>
            </a:r>
            <a:endParaRPr/>
          </a:p>
        </p:txBody>
      </p:sp>
      <p:sp>
        <p:nvSpPr>
          <p:cNvPr id="151" name="Google Shape;15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12</a:t>
            </a:fld>
            <a:endParaRPr/>
          </a:p>
        </p:txBody>
      </p:sp>
      <p:pic>
        <p:nvPicPr>
          <p:cNvPr id="152" name="Google Shape;152;p24"/>
          <p:cNvPicPr preferRelativeResize="0"/>
          <p:nvPr/>
        </p:nvPicPr>
        <p:blipFill>
          <a:blip r:embed="rId3">
            <a:alphaModFix/>
          </a:blip>
          <a:stretch>
            <a:fillRect/>
          </a:stretch>
        </p:blipFill>
        <p:spPr>
          <a:xfrm>
            <a:off x="1679375" y="1134425"/>
            <a:ext cx="2126517" cy="3780475"/>
          </a:xfrm>
          <a:prstGeom prst="rect">
            <a:avLst/>
          </a:prstGeom>
          <a:noFill/>
          <a:ln>
            <a:noFill/>
          </a:ln>
        </p:spPr>
      </p:pic>
      <p:pic>
        <p:nvPicPr>
          <p:cNvPr id="153" name="Google Shape;153;p24"/>
          <p:cNvPicPr preferRelativeResize="0"/>
          <p:nvPr/>
        </p:nvPicPr>
        <p:blipFill>
          <a:blip r:embed="rId4">
            <a:alphaModFix/>
          </a:blip>
          <a:stretch>
            <a:fillRect/>
          </a:stretch>
        </p:blipFill>
        <p:spPr>
          <a:xfrm>
            <a:off x="5244167" y="1134425"/>
            <a:ext cx="2126517" cy="378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sldNum" idx="12"/>
          </p:nvPr>
        </p:nvSpPr>
        <p:spPr>
          <a:xfrm>
            <a:off x="8381433" y="47454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13</a:t>
            </a:fld>
            <a:endParaRPr/>
          </a:p>
        </p:txBody>
      </p:sp>
      <p:grpSp>
        <p:nvGrpSpPr>
          <p:cNvPr id="159" name="Google Shape;159;p25"/>
          <p:cNvGrpSpPr/>
          <p:nvPr/>
        </p:nvGrpSpPr>
        <p:grpSpPr>
          <a:xfrm>
            <a:off x="687586" y="993067"/>
            <a:ext cx="1949935" cy="3283830"/>
            <a:chOff x="4992375" y="43600"/>
            <a:chExt cx="1786801" cy="4534424"/>
          </a:xfrm>
        </p:grpSpPr>
        <p:pic>
          <p:nvPicPr>
            <p:cNvPr id="160" name="Google Shape;160;p25"/>
            <p:cNvPicPr preferRelativeResize="0"/>
            <p:nvPr/>
          </p:nvPicPr>
          <p:blipFill rotWithShape="1">
            <a:blip r:embed="rId3">
              <a:alphaModFix/>
            </a:blip>
            <a:srcRect b="21203"/>
            <a:stretch/>
          </p:blipFill>
          <p:spPr>
            <a:xfrm>
              <a:off x="4992375" y="43600"/>
              <a:ext cx="1786801" cy="3050526"/>
            </a:xfrm>
            <a:prstGeom prst="rect">
              <a:avLst/>
            </a:prstGeom>
            <a:noFill/>
            <a:ln>
              <a:noFill/>
            </a:ln>
          </p:spPr>
        </p:pic>
        <p:pic>
          <p:nvPicPr>
            <p:cNvPr id="161" name="Google Shape;161;p25"/>
            <p:cNvPicPr preferRelativeResize="0"/>
            <p:nvPr/>
          </p:nvPicPr>
          <p:blipFill rotWithShape="1">
            <a:blip r:embed="rId4">
              <a:alphaModFix/>
            </a:blip>
            <a:srcRect t="61671"/>
            <a:stretch/>
          </p:blipFill>
          <p:spPr>
            <a:xfrm>
              <a:off x="4992375" y="3094125"/>
              <a:ext cx="1786801" cy="1483899"/>
            </a:xfrm>
            <a:prstGeom prst="rect">
              <a:avLst/>
            </a:prstGeom>
            <a:noFill/>
            <a:ln>
              <a:noFill/>
            </a:ln>
          </p:spPr>
        </p:pic>
      </p:grpSp>
      <p:pic>
        <p:nvPicPr>
          <p:cNvPr id="162" name="Google Shape;162;p25"/>
          <p:cNvPicPr preferRelativeResize="0"/>
          <p:nvPr/>
        </p:nvPicPr>
        <p:blipFill>
          <a:blip r:embed="rId5">
            <a:alphaModFix/>
          </a:blip>
          <a:stretch>
            <a:fillRect/>
          </a:stretch>
        </p:blipFill>
        <p:spPr>
          <a:xfrm>
            <a:off x="3661650" y="993075"/>
            <a:ext cx="1820700" cy="3250725"/>
          </a:xfrm>
          <a:prstGeom prst="rect">
            <a:avLst/>
          </a:prstGeom>
          <a:noFill/>
          <a:ln>
            <a:noFill/>
          </a:ln>
        </p:spPr>
      </p:pic>
      <p:sp>
        <p:nvSpPr>
          <p:cNvPr id="163" name="Google Shape;163;p25"/>
          <p:cNvSpPr txBox="1"/>
          <p:nvPr/>
        </p:nvSpPr>
        <p:spPr>
          <a:xfrm>
            <a:off x="778600" y="4337175"/>
            <a:ext cx="1767900" cy="4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Old Standard TT"/>
                <a:ea typeface="Old Standard TT"/>
                <a:cs typeface="Old Standard TT"/>
                <a:sym typeface="Old Standard TT"/>
              </a:rPr>
              <a:t>Commands available</a:t>
            </a:r>
            <a:endParaRPr>
              <a:latin typeface="Old Standard TT"/>
              <a:ea typeface="Old Standard TT"/>
              <a:cs typeface="Old Standard TT"/>
              <a:sym typeface="Old Standard TT"/>
            </a:endParaRPr>
          </a:p>
        </p:txBody>
      </p:sp>
      <p:sp>
        <p:nvSpPr>
          <p:cNvPr id="164" name="Google Shape;164;p25"/>
          <p:cNvSpPr txBox="1"/>
          <p:nvPr/>
        </p:nvSpPr>
        <p:spPr>
          <a:xfrm>
            <a:off x="3778488" y="4379250"/>
            <a:ext cx="1587000" cy="43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Old Standard TT"/>
                <a:ea typeface="Old Standard TT"/>
                <a:cs typeface="Old Standard TT"/>
                <a:sym typeface="Old Standard TT"/>
              </a:rPr>
              <a:t>Showing detected beacons</a:t>
            </a:r>
            <a:endParaRPr>
              <a:latin typeface="Old Standard TT"/>
              <a:ea typeface="Old Standard TT"/>
              <a:cs typeface="Old Standard TT"/>
              <a:sym typeface="Old Standard TT"/>
            </a:endParaRPr>
          </a:p>
        </p:txBody>
      </p:sp>
      <p:pic>
        <p:nvPicPr>
          <p:cNvPr id="165" name="Google Shape;165;p25"/>
          <p:cNvPicPr preferRelativeResize="0"/>
          <p:nvPr/>
        </p:nvPicPr>
        <p:blipFill>
          <a:blip r:embed="rId6">
            <a:alphaModFix/>
          </a:blip>
          <a:stretch>
            <a:fillRect/>
          </a:stretch>
        </p:blipFill>
        <p:spPr>
          <a:xfrm>
            <a:off x="6506475" y="993063"/>
            <a:ext cx="1820700" cy="3283824"/>
          </a:xfrm>
          <a:prstGeom prst="rect">
            <a:avLst/>
          </a:prstGeom>
          <a:noFill/>
          <a:ln>
            <a:noFill/>
          </a:ln>
        </p:spPr>
      </p:pic>
      <p:sp>
        <p:nvSpPr>
          <p:cNvPr id="166" name="Google Shape;166;p25"/>
          <p:cNvSpPr txBox="1"/>
          <p:nvPr/>
        </p:nvSpPr>
        <p:spPr>
          <a:xfrm>
            <a:off x="6568113" y="4336888"/>
            <a:ext cx="1697400" cy="43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Old Standard TT"/>
                <a:ea typeface="Old Standard TT"/>
                <a:cs typeface="Old Standard TT"/>
                <a:sym typeface="Old Standard TT"/>
              </a:rPr>
              <a:t>RSS values in dBm</a:t>
            </a:r>
            <a:endParaRPr>
              <a:latin typeface="Old Standard TT"/>
              <a:ea typeface="Old Standard TT"/>
              <a:cs typeface="Old Standard TT"/>
              <a:sym typeface="Old Standard TT"/>
            </a:endParaRPr>
          </a:p>
        </p:txBody>
      </p:sp>
      <p:sp>
        <p:nvSpPr>
          <p:cNvPr id="167" name="Google Shape;167;p25"/>
          <p:cNvSpPr txBox="1">
            <a:spLocks noGrp="1"/>
          </p:cNvSpPr>
          <p:nvPr>
            <p:ph type="title"/>
          </p:nvPr>
        </p:nvSpPr>
        <p:spPr>
          <a:xfrm>
            <a:off x="397700" y="25155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UI (User Interface) at various developmental stages</a:t>
            </a:r>
            <a:endParaRPr sz="2400"/>
          </a:p>
        </p:txBody>
      </p:sp>
      <p:sp>
        <p:nvSpPr>
          <p:cNvPr id="168" name="Google Shape;168;p25"/>
          <p:cNvSpPr/>
          <p:nvPr/>
        </p:nvSpPr>
        <p:spPr>
          <a:xfrm>
            <a:off x="2973575" y="2601900"/>
            <a:ext cx="548700" cy="39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5765563" y="2601900"/>
            <a:ext cx="548700" cy="39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par>
                                <p:cTn id="8" presetID="10" presetClass="entr" presetSubtype="0" fill="hold"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1000"/>
                                        <p:tgtEl>
                                          <p:spTgt spid="1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2"/>
                                        </p:tgtEl>
                                        <p:attrNameLst>
                                          <p:attrName>style.visibility</p:attrName>
                                        </p:attrNameLst>
                                      </p:cBhvr>
                                      <p:to>
                                        <p:strVal val="visible"/>
                                      </p:to>
                                    </p:set>
                                    <p:animEffect transition="in" filter="fade">
                                      <p:cBhvr>
                                        <p:cTn id="20" dur="1000"/>
                                        <p:tgtEl>
                                          <p:spTgt spid="162"/>
                                        </p:tgtEl>
                                      </p:cBhvr>
                                    </p:animEffect>
                                  </p:childTnLst>
                                </p:cTn>
                              </p:par>
                              <p:par>
                                <p:cTn id="21" presetID="10"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animEffect transition="in" filter="fade">
                                      <p:cBhvr>
                                        <p:cTn id="23" dur="1000"/>
                                        <p:tgtEl>
                                          <p:spTgt spid="1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fade">
                                      <p:cBhvr>
                                        <p:cTn id="28" dur="1000"/>
                                        <p:tgtEl>
                                          <p:spTgt spid="1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5"/>
                                        </p:tgtEl>
                                        <p:attrNameLst>
                                          <p:attrName>style.visibility</p:attrName>
                                        </p:attrNameLst>
                                      </p:cBhvr>
                                      <p:to>
                                        <p:strVal val="visible"/>
                                      </p:to>
                                    </p:set>
                                    <p:animEffect transition="in" filter="fade">
                                      <p:cBhvr>
                                        <p:cTn id="33" dur="1000"/>
                                        <p:tgtEl>
                                          <p:spTgt spid="165"/>
                                        </p:tgtEl>
                                      </p:cBhvr>
                                    </p:animEffect>
                                  </p:childTnLst>
                                </p:cTn>
                              </p:par>
                              <p:par>
                                <p:cTn id="34" presetID="10" presetClass="entr" presetSubtype="0" fill="hold" nodeType="withEffect">
                                  <p:stCondLst>
                                    <p:cond delay="0"/>
                                  </p:stCondLst>
                                  <p:childTnLst>
                                    <p:set>
                                      <p:cBhvr>
                                        <p:cTn id="35" dur="1" fill="hold">
                                          <p:stCondLst>
                                            <p:cond delay="0"/>
                                          </p:stCondLst>
                                        </p:cTn>
                                        <p:tgtEl>
                                          <p:spTgt spid="166"/>
                                        </p:tgtEl>
                                        <p:attrNameLst>
                                          <p:attrName>style.visibility</p:attrName>
                                        </p:attrNameLst>
                                      </p:cBhvr>
                                      <p:to>
                                        <p:strVal val="visible"/>
                                      </p:to>
                                    </p:set>
                                    <p:animEffect transition="in" filter="fade">
                                      <p:cBhvr>
                                        <p:cTn id="36" dur="10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14</a:t>
            </a:fld>
            <a:endParaRPr/>
          </a:p>
        </p:txBody>
      </p:sp>
      <p:pic>
        <p:nvPicPr>
          <p:cNvPr id="175" name="Google Shape;175;p26"/>
          <p:cNvPicPr preferRelativeResize="0"/>
          <p:nvPr/>
        </p:nvPicPr>
        <p:blipFill>
          <a:blip r:embed="rId3">
            <a:alphaModFix/>
          </a:blip>
          <a:stretch>
            <a:fillRect/>
          </a:stretch>
        </p:blipFill>
        <p:spPr>
          <a:xfrm>
            <a:off x="542500" y="809375"/>
            <a:ext cx="1800251" cy="3683549"/>
          </a:xfrm>
          <a:prstGeom prst="rect">
            <a:avLst/>
          </a:prstGeom>
          <a:noFill/>
          <a:ln>
            <a:noFill/>
          </a:ln>
        </p:spPr>
      </p:pic>
      <p:sp>
        <p:nvSpPr>
          <p:cNvPr id="176" name="Google Shape;176;p26"/>
          <p:cNvSpPr txBox="1"/>
          <p:nvPr/>
        </p:nvSpPr>
        <p:spPr>
          <a:xfrm>
            <a:off x="649084" y="4497175"/>
            <a:ext cx="1587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Old Standard TT"/>
                <a:ea typeface="Old Standard TT"/>
                <a:cs typeface="Old Standard TT"/>
                <a:sym typeface="Old Standard TT"/>
              </a:rPr>
              <a:t>RSS values in mW</a:t>
            </a:r>
            <a:endParaRPr>
              <a:latin typeface="Old Standard TT"/>
              <a:ea typeface="Old Standard TT"/>
              <a:cs typeface="Old Standard TT"/>
              <a:sym typeface="Old Standard TT"/>
            </a:endParaRPr>
          </a:p>
        </p:txBody>
      </p:sp>
      <p:sp>
        <p:nvSpPr>
          <p:cNvPr id="177" name="Google Shape;177;p26"/>
          <p:cNvSpPr txBox="1">
            <a:spLocks noGrp="1"/>
          </p:cNvSpPr>
          <p:nvPr>
            <p:ph type="title"/>
          </p:nvPr>
        </p:nvSpPr>
        <p:spPr>
          <a:xfrm>
            <a:off x="397700" y="25155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Continued from previous slide</a:t>
            </a:r>
            <a:endParaRPr sz="2400"/>
          </a:p>
        </p:txBody>
      </p:sp>
      <p:sp>
        <p:nvSpPr>
          <p:cNvPr id="178" name="Google Shape;178;p26"/>
          <p:cNvSpPr/>
          <p:nvPr/>
        </p:nvSpPr>
        <p:spPr>
          <a:xfrm>
            <a:off x="2753525" y="2506325"/>
            <a:ext cx="548700" cy="39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5909300" y="2506325"/>
            <a:ext cx="548700" cy="39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6"/>
          <p:cNvPicPr preferRelativeResize="0"/>
          <p:nvPr/>
        </p:nvPicPr>
        <p:blipFill>
          <a:blip r:embed="rId4">
            <a:alphaModFix/>
          </a:blip>
          <a:stretch>
            <a:fillRect/>
          </a:stretch>
        </p:blipFill>
        <p:spPr>
          <a:xfrm>
            <a:off x="3713000" y="809375"/>
            <a:ext cx="1890012" cy="3683549"/>
          </a:xfrm>
          <a:prstGeom prst="rect">
            <a:avLst/>
          </a:prstGeom>
          <a:noFill/>
          <a:ln>
            <a:noFill/>
          </a:ln>
        </p:spPr>
      </p:pic>
      <p:sp>
        <p:nvSpPr>
          <p:cNvPr id="181" name="Google Shape;181;p26"/>
          <p:cNvSpPr txBox="1"/>
          <p:nvPr/>
        </p:nvSpPr>
        <p:spPr>
          <a:xfrm>
            <a:off x="3480888" y="4505769"/>
            <a:ext cx="2182200"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Old Standard TT"/>
                <a:ea typeface="Old Standard TT"/>
                <a:cs typeface="Old Standard TT"/>
                <a:sym typeface="Old Standard TT"/>
              </a:rPr>
              <a:t>RSS values in dBm per column</a:t>
            </a:r>
            <a:endParaRPr>
              <a:latin typeface="Old Standard TT"/>
              <a:ea typeface="Old Standard TT"/>
              <a:cs typeface="Old Standard TT"/>
              <a:sym typeface="Old Standard TT"/>
            </a:endParaRPr>
          </a:p>
        </p:txBody>
      </p:sp>
      <p:pic>
        <p:nvPicPr>
          <p:cNvPr id="182" name="Google Shape;182;p26"/>
          <p:cNvPicPr preferRelativeResize="0"/>
          <p:nvPr/>
        </p:nvPicPr>
        <p:blipFill>
          <a:blip r:embed="rId5">
            <a:alphaModFix/>
          </a:blip>
          <a:stretch>
            <a:fillRect/>
          </a:stretch>
        </p:blipFill>
        <p:spPr>
          <a:xfrm>
            <a:off x="6764300" y="803475"/>
            <a:ext cx="1800251" cy="3695351"/>
          </a:xfrm>
          <a:prstGeom prst="rect">
            <a:avLst/>
          </a:prstGeom>
          <a:noFill/>
          <a:ln>
            <a:noFill/>
          </a:ln>
        </p:spPr>
      </p:pic>
      <p:sp>
        <p:nvSpPr>
          <p:cNvPr id="183" name="Google Shape;183;p26"/>
          <p:cNvSpPr txBox="1"/>
          <p:nvPr/>
        </p:nvSpPr>
        <p:spPr>
          <a:xfrm>
            <a:off x="6563125" y="4503082"/>
            <a:ext cx="2202600" cy="4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Old Standard TT"/>
                <a:ea typeface="Old Standard TT"/>
                <a:cs typeface="Old Standard TT"/>
                <a:sym typeface="Old Standard TT"/>
              </a:rPr>
              <a:t>Weights of beacons</a:t>
            </a:r>
            <a:endParaRPr>
              <a:latin typeface="Old Standard TT"/>
              <a:ea typeface="Old Standard TT"/>
              <a:cs typeface="Old Standard TT"/>
              <a:sym typeface="Old Standard T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childTnLst>
                                </p:cTn>
                              </p:par>
                              <p:par>
                                <p:cTn id="8" presetID="10" presetClass="entr" presetSubtype="0" fill="hold"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0"/>
                                        </p:tgtEl>
                                        <p:attrNameLst>
                                          <p:attrName>style.visibility</p:attrName>
                                        </p:attrNameLst>
                                      </p:cBhvr>
                                      <p:to>
                                        <p:strVal val="visible"/>
                                      </p:to>
                                    </p:set>
                                    <p:animEffect transition="in" filter="fade">
                                      <p:cBhvr>
                                        <p:cTn id="20" dur="1000"/>
                                        <p:tgtEl>
                                          <p:spTgt spid="180"/>
                                        </p:tgtEl>
                                      </p:cBhvr>
                                    </p:animEffect>
                                  </p:childTnLst>
                                </p:cTn>
                              </p:par>
                              <p:par>
                                <p:cTn id="21" presetID="10" presetClass="entr" presetSubtype="0" fill="hold" nodeType="with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fade">
                                      <p:cBhvr>
                                        <p:cTn id="23" dur="1000"/>
                                        <p:tgtEl>
                                          <p:spTgt spid="18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fade">
                                      <p:cBhvr>
                                        <p:cTn id="28" dur="1000"/>
                                        <p:tgtEl>
                                          <p:spTgt spid="1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2"/>
                                        </p:tgtEl>
                                        <p:attrNameLst>
                                          <p:attrName>style.visibility</p:attrName>
                                        </p:attrNameLst>
                                      </p:cBhvr>
                                      <p:to>
                                        <p:strVal val="visible"/>
                                      </p:to>
                                    </p:set>
                                    <p:animEffect transition="in" filter="fade">
                                      <p:cBhvr>
                                        <p:cTn id="33" dur="1000"/>
                                        <p:tgtEl>
                                          <p:spTgt spid="182"/>
                                        </p:tgtEl>
                                      </p:cBhvr>
                                    </p:animEffect>
                                  </p:childTnLst>
                                </p:cTn>
                              </p:par>
                              <p:par>
                                <p:cTn id="34" presetID="10" presetClass="entr" presetSubtype="0" fill="hold" nodeType="withEffect">
                                  <p:stCondLst>
                                    <p:cond delay="0"/>
                                  </p:stCondLst>
                                  <p:childTnLst>
                                    <p:set>
                                      <p:cBhvr>
                                        <p:cTn id="35" dur="1" fill="hold">
                                          <p:stCondLst>
                                            <p:cond delay="0"/>
                                          </p:stCondLst>
                                        </p:cTn>
                                        <p:tgtEl>
                                          <p:spTgt spid="183"/>
                                        </p:tgtEl>
                                        <p:attrNameLst>
                                          <p:attrName>style.visibility</p:attrName>
                                        </p:attrNameLst>
                                      </p:cBhvr>
                                      <p:to>
                                        <p:strVal val="visible"/>
                                      </p:to>
                                    </p:set>
                                    <p:animEffect transition="in" filter="fade">
                                      <p:cBhvr>
                                        <p:cTn id="36"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15</a:t>
            </a:fld>
            <a:endParaRPr/>
          </a:p>
        </p:txBody>
      </p:sp>
      <p:sp>
        <p:nvSpPr>
          <p:cNvPr id="189" name="Google Shape;189;p27"/>
          <p:cNvSpPr txBox="1">
            <a:spLocks noGrp="1"/>
          </p:cNvSpPr>
          <p:nvPr>
            <p:ph type="title"/>
          </p:nvPr>
        </p:nvSpPr>
        <p:spPr>
          <a:xfrm>
            <a:off x="397700" y="25155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Continued from previous slide</a:t>
            </a:r>
            <a:endParaRPr sz="2400"/>
          </a:p>
        </p:txBody>
      </p:sp>
      <p:grpSp>
        <p:nvGrpSpPr>
          <p:cNvPr id="190" name="Google Shape;190;p27"/>
          <p:cNvGrpSpPr/>
          <p:nvPr/>
        </p:nvGrpSpPr>
        <p:grpSpPr>
          <a:xfrm>
            <a:off x="1559257" y="864750"/>
            <a:ext cx="1765381" cy="3652477"/>
            <a:chOff x="3452286" y="90422"/>
            <a:chExt cx="1891750" cy="4815395"/>
          </a:xfrm>
        </p:grpSpPr>
        <p:pic>
          <p:nvPicPr>
            <p:cNvPr id="191" name="Google Shape;191;p27"/>
            <p:cNvPicPr preferRelativeResize="0"/>
            <p:nvPr/>
          </p:nvPicPr>
          <p:blipFill rotWithShape="1">
            <a:blip r:embed="rId3">
              <a:alphaModFix/>
            </a:blip>
            <a:srcRect b="19021"/>
            <a:stretch/>
          </p:blipFill>
          <p:spPr>
            <a:xfrm>
              <a:off x="3452286" y="90422"/>
              <a:ext cx="1891750" cy="3272897"/>
            </a:xfrm>
            <a:prstGeom prst="rect">
              <a:avLst/>
            </a:prstGeom>
            <a:noFill/>
            <a:ln>
              <a:noFill/>
            </a:ln>
          </p:spPr>
        </p:pic>
        <p:pic>
          <p:nvPicPr>
            <p:cNvPr id="192" name="Google Shape;192;p27"/>
            <p:cNvPicPr preferRelativeResize="0"/>
            <p:nvPr/>
          </p:nvPicPr>
          <p:blipFill rotWithShape="1">
            <a:blip r:embed="rId4">
              <a:alphaModFix/>
            </a:blip>
            <a:srcRect t="63494"/>
            <a:stretch/>
          </p:blipFill>
          <p:spPr>
            <a:xfrm>
              <a:off x="3452300" y="3409569"/>
              <a:ext cx="1891725" cy="1496249"/>
            </a:xfrm>
            <a:prstGeom prst="rect">
              <a:avLst/>
            </a:prstGeom>
            <a:noFill/>
            <a:ln>
              <a:noFill/>
            </a:ln>
          </p:spPr>
        </p:pic>
      </p:grpSp>
      <p:sp>
        <p:nvSpPr>
          <p:cNvPr id="193" name="Google Shape;193;p27"/>
          <p:cNvSpPr txBox="1"/>
          <p:nvPr/>
        </p:nvSpPr>
        <p:spPr>
          <a:xfrm>
            <a:off x="1367350" y="4517225"/>
            <a:ext cx="21492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Old Standard TT"/>
                <a:ea typeface="Old Standard TT"/>
                <a:cs typeface="Old Standard TT"/>
                <a:sym typeface="Old Standard TT"/>
              </a:rPr>
              <a:t>Possible and average values of X and Y</a:t>
            </a:r>
            <a:endParaRPr>
              <a:latin typeface="Old Standard TT"/>
              <a:ea typeface="Old Standard TT"/>
              <a:cs typeface="Old Standard TT"/>
              <a:sym typeface="Old Standard TT"/>
            </a:endParaRPr>
          </a:p>
        </p:txBody>
      </p:sp>
      <p:grpSp>
        <p:nvGrpSpPr>
          <p:cNvPr id="194" name="Google Shape;194;p27"/>
          <p:cNvGrpSpPr/>
          <p:nvPr/>
        </p:nvGrpSpPr>
        <p:grpSpPr>
          <a:xfrm>
            <a:off x="5710294" y="864738"/>
            <a:ext cx="1800268" cy="3683537"/>
            <a:chOff x="6249875" y="132325"/>
            <a:chExt cx="1851175" cy="4406145"/>
          </a:xfrm>
        </p:grpSpPr>
        <p:pic>
          <p:nvPicPr>
            <p:cNvPr id="195" name="Google Shape;195;p27"/>
            <p:cNvPicPr preferRelativeResize="0"/>
            <p:nvPr/>
          </p:nvPicPr>
          <p:blipFill rotWithShape="1">
            <a:blip r:embed="rId5">
              <a:alphaModFix/>
            </a:blip>
            <a:srcRect b="19139"/>
            <a:stretch/>
          </p:blipFill>
          <p:spPr>
            <a:xfrm>
              <a:off x="6249875" y="132325"/>
              <a:ext cx="1851175" cy="3243100"/>
            </a:xfrm>
            <a:prstGeom prst="rect">
              <a:avLst/>
            </a:prstGeom>
            <a:noFill/>
            <a:ln>
              <a:noFill/>
            </a:ln>
          </p:spPr>
        </p:pic>
        <p:pic>
          <p:nvPicPr>
            <p:cNvPr id="196" name="Google Shape;196;p27"/>
            <p:cNvPicPr preferRelativeResize="0"/>
            <p:nvPr/>
          </p:nvPicPr>
          <p:blipFill rotWithShape="1">
            <a:blip r:embed="rId6">
              <a:alphaModFix/>
            </a:blip>
            <a:srcRect t="71002"/>
            <a:stretch/>
          </p:blipFill>
          <p:spPr>
            <a:xfrm>
              <a:off x="6249875" y="3375420"/>
              <a:ext cx="1851175" cy="1163050"/>
            </a:xfrm>
            <a:prstGeom prst="rect">
              <a:avLst/>
            </a:prstGeom>
            <a:noFill/>
            <a:ln>
              <a:noFill/>
            </a:ln>
          </p:spPr>
        </p:pic>
      </p:grpSp>
      <p:sp>
        <p:nvSpPr>
          <p:cNvPr id="197" name="Google Shape;197;p27"/>
          <p:cNvSpPr txBox="1"/>
          <p:nvPr/>
        </p:nvSpPr>
        <p:spPr>
          <a:xfrm>
            <a:off x="5574674" y="4517213"/>
            <a:ext cx="20715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Old Standard TT"/>
                <a:ea typeface="Old Standard TT"/>
                <a:cs typeface="Old Standard TT"/>
                <a:sym typeface="Old Standard TT"/>
              </a:rPr>
              <a:t>Scores of each room</a:t>
            </a:r>
            <a:endParaRPr>
              <a:latin typeface="Old Standard TT"/>
              <a:ea typeface="Old Standard TT"/>
              <a:cs typeface="Old Standard TT"/>
              <a:sym typeface="Old Standard TT"/>
            </a:endParaRPr>
          </a:p>
        </p:txBody>
      </p:sp>
      <p:sp>
        <p:nvSpPr>
          <p:cNvPr id="198" name="Google Shape;198;p27"/>
          <p:cNvSpPr/>
          <p:nvPr/>
        </p:nvSpPr>
        <p:spPr>
          <a:xfrm>
            <a:off x="4275150" y="2374950"/>
            <a:ext cx="593700" cy="39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childTnLst>
                                </p:cTn>
                              </p:par>
                              <p:par>
                                <p:cTn id="8" presetID="10" presetClass="entr" presetSubtype="0" fill="hold"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10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10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4"/>
                                        </p:tgtEl>
                                        <p:attrNameLst>
                                          <p:attrName>style.visibility</p:attrName>
                                        </p:attrNameLst>
                                      </p:cBhvr>
                                      <p:to>
                                        <p:strVal val="visible"/>
                                      </p:to>
                                    </p:set>
                                    <p:animEffect transition="in" filter="fade">
                                      <p:cBhvr>
                                        <p:cTn id="20" dur="1000"/>
                                        <p:tgtEl>
                                          <p:spTgt spid="194"/>
                                        </p:tgtEl>
                                      </p:cBhvr>
                                    </p:animEffect>
                                  </p:childTnLst>
                                </p:cTn>
                              </p:par>
                              <p:par>
                                <p:cTn id="21" presetID="10" presetClass="entr" presetSubtype="0" fill="hold" nodeType="withEffect">
                                  <p:stCondLst>
                                    <p:cond delay="0"/>
                                  </p:stCondLst>
                                  <p:childTnLst>
                                    <p:set>
                                      <p:cBhvr>
                                        <p:cTn id="22" dur="1" fill="hold">
                                          <p:stCondLst>
                                            <p:cond delay="0"/>
                                          </p:stCondLst>
                                        </p:cTn>
                                        <p:tgtEl>
                                          <p:spTgt spid="197"/>
                                        </p:tgtEl>
                                        <p:attrNameLst>
                                          <p:attrName>style.visibility</p:attrName>
                                        </p:attrNameLst>
                                      </p:cBhvr>
                                      <p:to>
                                        <p:strVal val="visible"/>
                                      </p:to>
                                    </p:set>
                                    <p:animEffect transition="in" filter="fade">
                                      <p:cBhvr>
                                        <p:cTn id="23" dur="10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Current status:</a:t>
            </a:r>
            <a:endParaRPr/>
          </a:p>
        </p:txBody>
      </p:sp>
      <p:sp>
        <p:nvSpPr>
          <p:cNvPr id="204" name="Google Shape;204;p28"/>
          <p:cNvSpPr txBox="1">
            <a:spLocks noGrp="1"/>
          </p:cNvSpPr>
          <p:nvPr>
            <p:ph type="sldNum" idx="12"/>
          </p:nvPr>
        </p:nvSpPr>
        <p:spPr>
          <a:xfrm>
            <a:off x="8323133"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16</a:t>
            </a:fld>
            <a:endParaRPr/>
          </a:p>
        </p:txBody>
      </p:sp>
      <p:sp>
        <p:nvSpPr>
          <p:cNvPr id="205" name="Google Shape;205;p28"/>
          <p:cNvSpPr/>
          <p:nvPr/>
        </p:nvSpPr>
        <p:spPr>
          <a:xfrm>
            <a:off x="2625675" y="2412275"/>
            <a:ext cx="548700" cy="49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5781450" y="2412275"/>
            <a:ext cx="548700" cy="49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28"/>
          <p:cNvPicPr preferRelativeResize="0"/>
          <p:nvPr/>
        </p:nvPicPr>
        <p:blipFill>
          <a:blip r:embed="rId3">
            <a:alphaModFix/>
          </a:blip>
          <a:stretch>
            <a:fillRect/>
          </a:stretch>
        </p:blipFill>
        <p:spPr>
          <a:xfrm>
            <a:off x="454650" y="1144900"/>
            <a:ext cx="1768500" cy="3831765"/>
          </a:xfrm>
          <a:prstGeom prst="rect">
            <a:avLst/>
          </a:prstGeom>
          <a:noFill/>
          <a:ln>
            <a:noFill/>
          </a:ln>
        </p:spPr>
      </p:pic>
      <p:pic>
        <p:nvPicPr>
          <p:cNvPr id="208" name="Google Shape;208;p28"/>
          <p:cNvPicPr preferRelativeResize="0"/>
          <p:nvPr/>
        </p:nvPicPr>
        <p:blipFill>
          <a:blip r:embed="rId4">
            <a:alphaModFix/>
          </a:blip>
          <a:stretch>
            <a:fillRect/>
          </a:stretch>
        </p:blipFill>
        <p:spPr>
          <a:xfrm>
            <a:off x="3687750" y="1144900"/>
            <a:ext cx="1768500" cy="3831779"/>
          </a:xfrm>
          <a:prstGeom prst="rect">
            <a:avLst/>
          </a:prstGeom>
          <a:noFill/>
          <a:ln>
            <a:noFill/>
          </a:ln>
        </p:spPr>
      </p:pic>
      <p:pic>
        <p:nvPicPr>
          <p:cNvPr id="209" name="Google Shape;209;p28"/>
          <p:cNvPicPr preferRelativeResize="0"/>
          <p:nvPr/>
        </p:nvPicPr>
        <p:blipFill>
          <a:blip r:embed="rId5">
            <a:alphaModFix/>
          </a:blip>
          <a:stretch>
            <a:fillRect/>
          </a:stretch>
        </p:blipFill>
        <p:spPr>
          <a:xfrm>
            <a:off x="6655351" y="1144874"/>
            <a:ext cx="1768500" cy="38318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10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fade">
                                      <p:cBhvr>
                                        <p:cTn id="17" dur="1000"/>
                                        <p:tgtEl>
                                          <p:spTgt spid="2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1000"/>
                                        <p:tgtEl>
                                          <p:spTgt spid="2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9"/>
                                        </p:tgtEl>
                                        <p:attrNameLst>
                                          <p:attrName>style.visibility</p:attrName>
                                        </p:attrNameLst>
                                      </p:cBhvr>
                                      <p:to>
                                        <p:strVal val="visible"/>
                                      </p:to>
                                    </p:set>
                                    <p:animEffect transition="in" filter="fade">
                                      <p:cBhvr>
                                        <p:cTn id="2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Future goals</a:t>
            </a:r>
            <a:endParaRPr/>
          </a:p>
        </p:txBody>
      </p:sp>
      <p:sp>
        <p:nvSpPr>
          <p:cNvPr id="215" name="Google Shape;215;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Develop the app using languages like React Native, Flutter for cross platform functionalities.</a:t>
            </a:r>
            <a:endParaRPr/>
          </a:p>
          <a:p>
            <a:pPr marL="457200" lvl="0" indent="-342900" algn="l" rtl="0">
              <a:spcBef>
                <a:spcPts val="0"/>
              </a:spcBef>
              <a:spcAft>
                <a:spcPts val="0"/>
              </a:spcAft>
              <a:buSzPts val="1800"/>
              <a:buChar char="●"/>
            </a:pPr>
            <a:r>
              <a:rPr lang="es"/>
              <a:t>Scale the system to build IPS for entire CEI (Yes that’s possible!!).</a:t>
            </a:r>
            <a:endParaRPr/>
          </a:p>
          <a:p>
            <a:pPr marL="457200" lvl="0" indent="-342900" algn="l" rtl="0">
              <a:spcBef>
                <a:spcPts val="0"/>
              </a:spcBef>
              <a:spcAft>
                <a:spcPts val="0"/>
              </a:spcAft>
              <a:buSzPts val="1800"/>
              <a:buChar char="●"/>
            </a:pPr>
            <a:r>
              <a:rPr lang="es"/>
              <a:t>Use better sensors for more accurate results.</a:t>
            </a:r>
            <a:endParaRPr/>
          </a:p>
          <a:p>
            <a:pPr marL="457200" lvl="0" indent="-342900" algn="l" rtl="0">
              <a:spcBef>
                <a:spcPts val="0"/>
              </a:spcBef>
              <a:spcAft>
                <a:spcPts val="0"/>
              </a:spcAft>
              <a:buSzPts val="1800"/>
              <a:buChar char="●"/>
            </a:pPr>
            <a:r>
              <a:rPr lang="es"/>
              <a:t>Introduce more functionalities in the applications like targeted advertisements, better User Interface/User Experience (UI/UX) etc.</a:t>
            </a:r>
            <a:endParaRPr/>
          </a:p>
          <a:p>
            <a:pPr marL="457200" lvl="0" indent="0" algn="l" rtl="0">
              <a:spcBef>
                <a:spcPts val="1600"/>
              </a:spcBef>
              <a:spcAft>
                <a:spcPts val="0"/>
              </a:spcAft>
              <a:buNone/>
            </a:pPr>
            <a:endParaRPr>
              <a:highlight>
                <a:schemeClr val="lt1"/>
              </a:highlight>
            </a:endParaRPr>
          </a:p>
          <a:p>
            <a:pPr marL="0" lvl="0" indent="0" algn="l" rtl="0">
              <a:spcBef>
                <a:spcPts val="1600"/>
              </a:spcBef>
              <a:spcAft>
                <a:spcPts val="1600"/>
              </a:spcAft>
              <a:buNone/>
            </a:pPr>
            <a:endParaRPr>
              <a:highlight>
                <a:srgbClr val="FFFF00"/>
              </a:highlight>
            </a:endParaRPr>
          </a:p>
        </p:txBody>
      </p:sp>
      <p:sp>
        <p:nvSpPr>
          <p:cNvPr id="216" name="Google Shape;21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Conclusion</a:t>
            </a:r>
            <a:endParaRPr/>
          </a:p>
        </p:txBody>
      </p:sp>
      <p:sp>
        <p:nvSpPr>
          <p:cNvPr id="222" name="Google Shape;222;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A cross platform mobile application was developed using Apache Cordova to give the user room level resolutions for Indoor Positioning System. It gives the user accurate results almost all of the time, but research and experiments on making the application marketable is on.</a:t>
            </a:r>
            <a:endParaRPr/>
          </a:p>
        </p:txBody>
      </p:sp>
      <p:sp>
        <p:nvSpPr>
          <p:cNvPr id="223" name="Google Shape;22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Important links</a:t>
            </a:r>
            <a:endParaRPr/>
          </a:p>
        </p:txBody>
      </p:sp>
      <p:sp>
        <p:nvSpPr>
          <p:cNvPr id="229" name="Google Shape;229;p3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iBeacon Insider. </a:t>
            </a:r>
            <a:r>
              <a:rPr lang="es" i="1"/>
              <a:t>WHAT IS IBEACON? A GUIDE TO BEACONS. </a:t>
            </a:r>
            <a:r>
              <a:rPr lang="es" u="sng">
                <a:solidFill>
                  <a:schemeClr val="hlink"/>
                </a:solidFill>
                <a:hlinkClick r:id="rId3"/>
              </a:rPr>
              <a:t>http://www.ibeacon.com/what-is-ibeacon-a-guide-to-beacons/</a:t>
            </a:r>
            <a:endParaRPr/>
          </a:p>
          <a:p>
            <a:pPr marL="457200" lvl="0" indent="-342900" algn="l" rtl="0">
              <a:spcBef>
                <a:spcPts val="0"/>
              </a:spcBef>
              <a:spcAft>
                <a:spcPts val="0"/>
              </a:spcAft>
              <a:buSzPts val="1800"/>
              <a:buChar char="●"/>
            </a:pPr>
            <a:r>
              <a:rPr lang="es"/>
              <a:t>Evothings website : </a:t>
            </a:r>
            <a:r>
              <a:rPr lang="es" u="sng">
                <a:solidFill>
                  <a:schemeClr val="hlink"/>
                </a:solidFill>
                <a:hlinkClick r:id="rId4"/>
              </a:rPr>
              <a:t>https://evothings.com/</a:t>
            </a:r>
            <a:r>
              <a:rPr lang="es"/>
              <a:t> </a:t>
            </a:r>
            <a:endParaRPr/>
          </a:p>
          <a:p>
            <a:pPr marL="457200" lvl="0" indent="-342900" algn="l" rtl="0">
              <a:spcBef>
                <a:spcPts val="0"/>
              </a:spcBef>
              <a:spcAft>
                <a:spcPts val="0"/>
              </a:spcAft>
              <a:buSzPts val="1800"/>
              <a:buChar char="●"/>
            </a:pPr>
            <a:r>
              <a:rPr lang="es"/>
              <a:t>Evothings BLE scan github source code : </a:t>
            </a:r>
            <a:r>
              <a:rPr lang="es" u="sng">
                <a:solidFill>
                  <a:schemeClr val="hlink"/>
                </a:solidFill>
                <a:hlinkClick r:id="rId5"/>
              </a:rPr>
              <a:t>https://github.com/evothings/evothings-examples/tree/master/examples/ble-scan</a:t>
            </a:r>
            <a:endParaRPr/>
          </a:p>
          <a:p>
            <a:pPr marL="457200" lvl="0" indent="-342900" algn="l" rtl="0">
              <a:spcBef>
                <a:spcPts val="0"/>
              </a:spcBef>
              <a:spcAft>
                <a:spcPts val="0"/>
              </a:spcAft>
              <a:buSzPts val="1800"/>
              <a:buChar char="●"/>
            </a:pPr>
            <a:r>
              <a:rPr lang="es"/>
              <a:t>Javascript Map data structure link : </a:t>
            </a:r>
            <a:r>
              <a:rPr lang="es" u="sng">
                <a:solidFill>
                  <a:schemeClr val="hlink"/>
                </a:solidFill>
                <a:hlinkClick r:id="rId6"/>
              </a:rPr>
              <a:t>https://flaviocopes.com/javascript-data-structures-map/</a:t>
            </a:r>
            <a:endParaRPr/>
          </a:p>
          <a:p>
            <a:pPr marL="457200" lvl="0" indent="-342900" algn="l" rtl="0">
              <a:spcBef>
                <a:spcPts val="0"/>
              </a:spcBef>
              <a:spcAft>
                <a:spcPts val="0"/>
              </a:spcAft>
              <a:buSzPts val="1800"/>
              <a:buChar char="●"/>
            </a:pPr>
            <a:r>
              <a:rPr lang="es"/>
              <a:t>Apache Cordova website : </a:t>
            </a:r>
            <a:r>
              <a:rPr lang="es" u="sng">
                <a:solidFill>
                  <a:schemeClr val="hlink"/>
                </a:solidFill>
                <a:hlinkClick r:id="rId7"/>
              </a:rPr>
              <a:t>https://cordova.apache.org/</a:t>
            </a:r>
            <a:endParaRPr/>
          </a:p>
          <a:p>
            <a:pPr marL="457200" lvl="0" indent="-342900" algn="l" rtl="0">
              <a:spcBef>
                <a:spcPts val="0"/>
              </a:spcBef>
              <a:spcAft>
                <a:spcPts val="0"/>
              </a:spcAft>
              <a:buSzPts val="1800"/>
              <a:buChar char="●"/>
            </a:pPr>
            <a:r>
              <a:rPr lang="es"/>
              <a:t>Visual Studio website : </a:t>
            </a:r>
            <a:r>
              <a:rPr lang="es" u="sng">
                <a:solidFill>
                  <a:schemeClr val="hlink"/>
                </a:solidFill>
                <a:hlinkClick r:id="rId8"/>
              </a:rPr>
              <a:t>https://visualstudio.microsoft.com/vs/</a:t>
            </a:r>
            <a:endParaRPr/>
          </a:p>
          <a:p>
            <a:pPr marL="0" lvl="0" indent="0" algn="l" rtl="0">
              <a:spcBef>
                <a:spcPts val="1600"/>
              </a:spcBef>
              <a:spcAft>
                <a:spcPts val="1600"/>
              </a:spcAft>
              <a:buNone/>
            </a:pPr>
            <a:endParaRPr/>
          </a:p>
        </p:txBody>
      </p:sp>
      <p:sp>
        <p:nvSpPr>
          <p:cNvPr id="230" name="Google Shape;23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Introduction</a:t>
            </a:r>
            <a:endParaRPr/>
          </a:p>
        </p:txBody>
      </p:sp>
      <p:sp>
        <p:nvSpPr>
          <p:cNvPr id="66" name="Google Shape;66;p14"/>
          <p:cNvSpPr txBox="1">
            <a:spLocks noGrp="1"/>
          </p:cNvSpPr>
          <p:nvPr>
            <p:ph type="body" idx="1"/>
          </p:nvPr>
        </p:nvSpPr>
        <p:spPr>
          <a:xfrm>
            <a:off x="311700" y="1171600"/>
            <a:ext cx="84354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An Indoor Positioning System determines the user's location while being inside a building. </a:t>
            </a:r>
            <a:endParaRPr/>
          </a:p>
        </p:txBody>
      </p:sp>
      <p:sp>
        <p:nvSpPr>
          <p:cNvPr id="67" name="Google Shape;6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2</a:t>
            </a:fld>
            <a:endParaRPr/>
          </a:p>
        </p:txBody>
      </p:sp>
      <p:pic>
        <p:nvPicPr>
          <p:cNvPr id="68" name="Google Shape;68;p14" descr="Indoor Positioning System (IPS) is a system just like GPS which provides an indoor location to track stores and people inside a building. It uses technologies like distance measurement to nearby anchor nodes to determine the location.  These nodes are LED, Bluetooth, Inertial Positioning Systems, Wi-Fi positioning systems. These nodes either actively locate mobile devices and tags or provide ambient location or environmental context for devices to get sensed. Floorplan The most important component of an Indoor positioning system&#10;In indoor mapping, at least three independent measurements are needed to unambiguously find a location.  IPS is used for is mainly used for Indoor navigation, Location-based advertising and Emergency response" title="What is Indoor Positioning System and how does it work?">
            <a:hlinkClick r:id="rId3"/>
          </p:cNvPr>
          <p:cNvPicPr preferRelativeResize="0"/>
          <p:nvPr/>
        </p:nvPicPr>
        <p:blipFill>
          <a:blip r:embed="rId4">
            <a:alphaModFix/>
          </a:blip>
          <a:stretch>
            <a:fillRect/>
          </a:stretch>
        </p:blipFill>
        <p:spPr>
          <a:xfrm>
            <a:off x="2486738" y="1855150"/>
            <a:ext cx="4085326" cy="306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Acknowledgement </a:t>
            </a:r>
            <a:endParaRPr/>
          </a:p>
        </p:txBody>
      </p:sp>
      <p:sp>
        <p:nvSpPr>
          <p:cNvPr id="236" name="Google Shape;236;p3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would like to thank </a:t>
            </a:r>
            <a:r>
              <a:rPr lang="es" b="1"/>
              <a:t>Dr. Rashid Rashidzadeh </a:t>
            </a:r>
            <a:r>
              <a:rPr lang="es"/>
              <a:t>for accepting us as </a:t>
            </a:r>
            <a:r>
              <a:rPr lang="es" b="1"/>
              <a:t>MITACS </a:t>
            </a:r>
            <a:r>
              <a:rPr lang="es"/>
              <a:t>interns under him at the University of Windsor. We are grateful to him for the guidance he gave and the infrastructure he provided for the completion of the project.</a:t>
            </a:r>
            <a:endParaRPr/>
          </a:p>
          <a:p>
            <a:pPr marL="0" lvl="0" indent="0" algn="l" rtl="0">
              <a:spcBef>
                <a:spcPts val="1600"/>
              </a:spcBef>
              <a:spcAft>
                <a:spcPts val="0"/>
              </a:spcAft>
              <a:buNone/>
            </a:pPr>
            <a:r>
              <a:rPr lang="es"/>
              <a:t>We are also indebted to </a:t>
            </a:r>
            <a:r>
              <a:rPr lang="es" b="1"/>
              <a:t>Mr. Farhan Zaki </a:t>
            </a:r>
            <a:r>
              <a:rPr lang="es"/>
              <a:t>for mentoring us. Without him this project would not have seen this day. His experience and knowledge in this field is an asset to any group working to give the world a better Indoor Positioning System.</a:t>
            </a:r>
            <a:endParaRPr/>
          </a:p>
          <a:p>
            <a:pPr marL="0" lvl="0" indent="0" algn="l" rtl="0">
              <a:spcBef>
                <a:spcPts val="1600"/>
              </a:spcBef>
              <a:spcAft>
                <a:spcPts val="1600"/>
              </a:spcAft>
              <a:buNone/>
            </a:pPr>
            <a:r>
              <a:rPr lang="es"/>
              <a:t> </a:t>
            </a:r>
            <a:endParaRPr/>
          </a:p>
        </p:txBody>
      </p:sp>
      <p:sp>
        <p:nvSpPr>
          <p:cNvPr id="237" name="Google Shape;23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Have any questions? Shoot at us!</a:t>
            </a:r>
            <a:endParaRPr/>
          </a:p>
        </p:txBody>
      </p:sp>
      <p:sp>
        <p:nvSpPr>
          <p:cNvPr id="243" name="Google Shape;24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21</a:t>
            </a:fld>
            <a:endParaRPr/>
          </a:p>
        </p:txBody>
      </p:sp>
      <p:pic>
        <p:nvPicPr>
          <p:cNvPr id="244" name="Google Shape;244;p33"/>
          <p:cNvPicPr preferRelativeResize="0"/>
          <p:nvPr/>
        </p:nvPicPr>
        <p:blipFill rotWithShape="1">
          <a:blip r:embed="rId3">
            <a:alphaModFix/>
          </a:blip>
          <a:srcRect t="29155" b="3134"/>
          <a:stretch/>
        </p:blipFill>
        <p:spPr>
          <a:xfrm>
            <a:off x="1421950" y="1118625"/>
            <a:ext cx="2716749" cy="3773398"/>
          </a:xfrm>
          <a:prstGeom prst="rect">
            <a:avLst/>
          </a:prstGeom>
          <a:noFill/>
          <a:ln>
            <a:noFill/>
          </a:ln>
        </p:spPr>
      </p:pic>
      <p:sp>
        <p:nvSpPr>
          <p:cNvPr id="245" name="Google Shape;245;p33"/>
          <p:cNvSpPr txBox="1">
            <a:spLocks noGrp="1"/>
          </p:cNvSpPr>
          <p:nvPr>
            <p:ph type="body" idx="1"/>
          </p:nvPr>
        </p:nvSpPr>
        <p:spPr>
          <a:xfrm>
            <a:off x="4680500" y="1912125"/>
            <a:ext cx="3920400" cy="21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Sarnava Konar - </a:t>
            </a:r>
            <a:r>
              <a:rPr lang="es" u="sng">
                <a:solidFill>
                  <a:schemeClr val="hlink"/>
                </a:solidFill>
                <a:hlinkClick r:id="rId4"/>
              </a:rPr>
              <a:t>konarsarnava@gmail.com</a:t>
            </a:r>
            <a:endParaRPr/>
          </a:p>
          <a:p>
            <a:pPr marL="0" lvl="0" indent="0" algn="l" rtl="0">
              <a:spcBef>
                <a:spcPts val="1600"/>
              </a:spcBef>
              <a:spcAft>
                <a:spcPts val="0"/>
              </a:spcAft>
              <a:buNone/>
            </a:pPr>
            <a:r>
              <a:rPr lang="es"/>
              <a:t>Mauricio Cisneros - </a:t>
            </a:r>
            <a:r>
              <a:rPr lang="es" u="sng">
                <a:solidFill>
                  <a:schemeClr val="hlink"/>
                </a:solidFill>
                <a:hlinkClick r:id="rId5"/>
              </a:rPr>
              <a:t>mauriciocisneroscaballero@gmail.com</a:t>
            </a:r>
            <a:endParaRPr/>
          </a:p>
          <a:p>
            <a:pPr marL="0" lvl="0" indent="0" algn="l" rtl="0">
              <a:spcBef>
                <a:spcPts val="1600"/>
              </a:spcBef>
              <a:spcAft>
                <a:spcPts val="0"/>
              </a:spcAft>
              <a:buNone/>
            </a:pPr>
            <a:r>
              <a:rPr lang="es"/>
              <a:t>Farhan Zaki - </a:t>
            </a:r>
            <a:r>
              <a:rPr lang="es" u="sng">
                <a:solidFill>
                  <a:schemeClr val="hlink"/>
                </a:solidFill>
                <a:hlinkClick r:id="rId6"/>
              </a:rPr>
              <a:t>zakif@uwindsor.ca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This can be achieved through different technologies:</a:t>
            </a:r>
            <a:endParaRPr sz="2400"/>
          </a:p>
        </p:txBody>
      </p:sp>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3</a:t>
            </a:fld>
            <a:endParaRPr/>
          </a:p>
        </p:txBody>
      </p:sp>
      <p:pic>
        <p:nvPicPr>
          <p:cNvPr id="75" name="Google Shape;75;p15"/>
          <p:cNvPicPr preferRelativeResize="0"/>
          <p:nvPr/>
        </p:nvPicPr>
        <p:blipFill rotWithShape="1">
          <a:blip r:embed="rId3">
            <a:alphaModFix/>
          </a:blip>
          <a:srcRect l="11330" t="11291" r="13779" b="5803"/>
          <a:stretch/>
        </p:blipFill>
        <p:spPr>
          <a:xfrm>
            <a:off x="1510000" y="968675"/>
            <a:ext cx="6123998" cy="3813774"/>
          </a:xfrm>
          <a:prstGeom prst="rect">
            <a:avLst/>
          </a:prstGeom>
          <a:noFill/>
          <a:ln>
            <a:noFill/>
          </a:ln>
        </p:spPr>
      </p:pic>
      <p:sp>
        <p:nvSpPr>
          <p:cNvPr id="76" name="Google Shape;76;p15"/>
          <p:cNvSpPr txBox="1"/>
          <p:nvPr/>
        </p:nvSpPr>
        <p:spPr>
          <a:xfrm>
            <a:off x="1688250" y="4713175"/>
            <a:ext cx="57675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latin typeface="Old Standard TT"/>
                <a:ea typeface="Old Standard TT"/>
                <a:cs typeface="Old Standard TT"/>
                <a:sym typeface="Old Standard TT"/>
              </a:rPr>
              <a:t>Brena, R., et al. (2017). </a:t>
            </a:r>
            <a:r>
              <a:rPr lang="es" sz="1000" i="1">
                <a:latin typeface="Old Standard TT"/>
                <a:ea typeface="Old Standard TT"/>
                <a:cs typeface="Old Standard TT"/>
                <a:sym typeface="Old Standard TT"/>
              </a:rPr>
              <a:t>Evolution of Indoor Positioning Technologies: A Survey</a:t>
            </a:r>
            <a:r>
              <a:rPr lang="es" sz="1000">
                <a:latin typeface="Old Standard TT"/>
                <a:ea typeface="Old Standard TT"/>
                <a:cs typeface="Old Standard TT"/>
                <a:sym typeface="Old Standard TT"/>
              </a:rPr>
              <a:t>. Journal of Sensors</a:t>
            </a:r>
            <a:r>
              <a:rPr lang="es" sz="1000" i="1">
                <a:latin typeface="Old Standard TT"/>
                <a:ea typeface="Old Standard TT"/>
                <a:cs typeface="Old Standard TT"/>
                <a:sym typeface="Old Standard TT"/>
              </a:rPr>
              <a:t>.</a:t>
            </a:r>
            <a:endParaRPr sz="1000" i="1">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Justification</a:t>
            </a:r>
            <a:endParaRPr/>
          </a:p>
        </p:txBody>
      </p:sp>
      <p:sp>
        <p:nvSpPr>
          <p:cNvPr id="82" name="Google Shape;82;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IPS is necessary as GPS does not work in indoor areas! But WHY? Since there is no line of sight!</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br>
              <a:rPr lang="es"/>
            </a:br>
            <a:r>
              <a:rPr lang="es"/>
              <a:t>So is Google Maps a waste!!?? Who saves us now?? IPS comes to our rescue!!</a:t>
            </a:r>
            <a:endParaRPr/>
          </a:p>
          <a:p>
            <a:pPr marL="0" lvl="0" indent="0" algn="l" rtl="0">
              <a:spcBef>
                <a:spcPts val="1600"/>
              </a:spcBef>
              <a:spcAft>
                <a:spcPts val="1600"/>
              </a:spcAft>
              <a:buClr>
                <a:schemeClr val="dk1"/>
              </a:buClr>
              <a:buSzPts val="1100"/>
              <a:buFont typeface="Arial"/>
              <a:buNone/>
            </a:pPr>
            <a:endParaRPr/>
          </a:p>
        </p:txBody>
      </p:sp>
      <p:sp>
        <p:nvSpPr>
          <p:cNvPr id="83" name="Google Shape;8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4</a:t>
            </a:fld>
            <a:endParaRPr/>
          </a:p>
        </p:txBody>
      </p:sp>
      <p:pic>
        <p:nvPicPr>
          <p:cNvPr id="84" name="Google Shape;84;p16"/>
          <p:cNvPicPr preferRelativeResize="0"/>
          <p:nvPr/>
        </p:nvPicPr>
        <p:blipFill>
          <a:blip r:embed="rId3">
            <a:alphaModFix/>
          </a:blip>
          <a:stretch>
            <a:fillRect/>
          </a:stretch>
        </p:blipFill>
        <p:spPr>
          <a:xfrm>
            <a:off x="2200988" y="2002347"/>
            <a:ext cx="4742025" cy="213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Use cases:</a:t>
            </a:r>
            <a:endParaRPr/>
          </a:p>
        </p:txBody>
      </p:sp>
      <p:sp>
        <p:nvSpPr>
          <p:cNvPr id="90" name="Google Shape;90;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This system can be used in museums, shopping malls, hospitals, institutions etc. Firefighters can also use IPS during emergencies for navigating through indoor environments. </a:t>
            </a:r>
            <a:endParaRPr/>
          </a:p>
        </p:txBody>
      </p:sp>
      <p:sp>
        <p:nvSpPr>
          <p:cNvPr id="91" name="Google Shape;9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5</a:t>
            </a:fld>
            <a:endParaRPr/>
          </a:p>
        </p:txBody>
      </p:sp>
      <p:pic>
        <p:nvPicPr>
          <p:cNvPr id="92" name="Google Shape;92;p17"/>
          <p:cNvPicPr preferRelativeResize="0"/>
          <p:nvPr/>
        </p:nvPicPr>
        <p:blipFill>
          <a:blip r:embed="rId3">
            <a:alphaModFix/>
          </a:blip>
          <a:stretch>
            <a:fillRect/>
          </a:stretch>
        </p:blipFill>
        <p:spPr>
          <a:xfrm>
            <a:off x="311700" y="2515175"/>
            <a:ext cx="2706426" cy="1684000"/>
          </a:xfrm>
          <a:prstGeom prst="rect">
            <a:avLst/>
          </a:prstGeom>
          <a:noFill/>
          <a:ln>
            <a:noFill/>
          </a:ln>
        </p:spPr>
      </p:pic>
      <p:pic>
        <p:nvPicPr>
          <p:cNvPr id="93" name="Google Shape;93;p17"/>
          <p:cNvPicPr preferRelativeResize="0"/>
          <p:nvPr/>
        </p:nvPicPr>
        <p:blipFill>
          <a:blip r:embed="rId4">
            <a:alphaModFix/>
          </a:blip>
          <a:stretch>
            <a:fillRect/>
          </a:stretch>
        </p:blipFill>
        <p:spPr>
          <a:xfrm>
            <a:off x="3426200" y="2515173"/>
            <a:ext cx="2291599" cy="1684015"/>
          </a:xfrm>
          <a:prstGeom prst="rect">
            <a:avLst/>
          </a:prstGeom>
          <a:noFill/>
          <a:ln>
            <a:noFill/>
          </a:ln>
        </p:spPr>
      </p:pic>
      <p:pic>
        <p:nvPicPr>
          <p:cNvPr id="94" name="Google Shape;94;p17"/>
          <p:cNvPicPr preferRelativeResize="0"/>
          <p:nvPr/>
        </p:nvPicPr>
        <p:blipFill>
          <a:blip r:embed="rId5">
            <a:alphaModFix/>
          </a:blip>
          <a:stretch>
            <a:fillRect/>
          </a:stretch>
        </p:blipFill>
        <p:spPr>
          <a:xfrm>
            <a:off x="6241100" y="2498725"/>
            <a:ext cx="2291600" cy="171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Software</a:t>
            </a:r>
            <a:endParaRPr/>
          </a:p>
        </p:txBody>
      </p:sp>
      <p:sp>
        <p:nvSpPr>
          <p:cNvPr id="100" name="Google Shape;100;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1"/>
              <a:t>Technologies used :</a:t>
            </a:r>
            <a:endParaRPr sz="2400" b="1"/>
          </a:p>
          <a:p>
            <a:pPr marL="457200" lvl="0" indent="-342900" algn="l" rtl="0">
              <a:spcBef>
                <a:spcPts val="1600"/>
              </a:spcBef>
              <a:spcAft>
                <a:spcPts val="0"/>
              </a:spcAft>
              <a:buSzPts val="1800"/>
              <a:buAutoNum type="arabicPeriod"/>
            </a:pPr>
            <a:r>
              <a:rPr lang="es"/>
              <a:t>HTML5</a:t>
            </a:r>
            <a:endParaRPr/>
          </a:p>
          <a:p>
            <a:pPr marL="457200" lvl="0" indent="-342900" algn="l" rtl="0">
              <a:spcBef>
                <a:spcPts val="0"/>
              </a:spcBef>
              <a:spcAft>
                <a:spcPts val="0"/>
              </a:spcAft>
              <a:buSzPts val="1800"/>
              <a:buAutoNum type="arabicPeriod"/>
            </a:pPr>
            <a:r>
              <a:rPr lang="es"/>
              <a:t>CSS3</a:t>
            </a:r>
            <a:endParaRPr/>
          </a:p>
          <a:p>
            <a:pPr marL="457200" lvl="0" indent="-342900" algn="l" rtl="0">
              <a:spcBef>
                <a:spcPts val="0"/>
              </a:spcBef>
              <a:spcAft>
                <a:spcPts val="0"/>
              </a:spcAft>
              <a:buSzPts val="1800"/>
              <a:buAutoNum type="arabicPeriod"/>
            </a:pPr>
            <a:r>
              <a:rPr lang="es"/>
              <a:t>JavaScript</a:t>
            </a:r>
            <a:endParaRPr/>
          </a:p>
          <a:p>
            <a:pPr marL="457200" lvl="0" indent="-342900" algn="l" rtl="0">
              <a:spcBef>
                <a:spcPts val="0"/>
              </a:spcBef>
              <a:spcAft>
                <a:spcPts val="0"/>
              </a:spcAft>
              <a:buSzPts val="1800"/>
              <a:buAutoNum type="arabicPeriod"/>
            </a:pPr>
            <a:r>
              <a:rPr lang="es"/>
              <a:t>jQuery</a:t>
            </a:r>
            <a:endParaRPr/>
          </a:p>
          <a:p>
            <a:pPr marL="0" lvl="0" indent="0" algn="l" rtl="0">
              <a:spcBef>
                <a:spcPts val="1600"/>
              </a:spcBef>
              <a:spcAft>
                <a:spcPts val="0"/>
              </a:spcAft>
              <a:buNone/>
            </a:pPr>
            <a:r>
              <a:rPr lang="es" sz="2400" b="1"/>
              <a:t>Tools used :</a:t>
            </a:r>
            <a:endParaRPr sz="2400" b="1"/>
          </a:p>
          <a:p>
            <a:pPr marL="457200" lvl="0" indent="-342900" algn="l" rtl="0">
              <a:spcBef>
                <a:spcPts val="1600"/>
              </a:spcBef>
              <a:spcAft>
                <a:spcPts val="0"/>
              </a:spcAft>
              <a:buSzPts val="1800"/>
              <a:buAutoNum type="arabicPeriod"/>
            </a:pPr>
            <a:r>
              <a:rPr lang="es"/>
              <a:t>Apache Cordova </a:t>
            </a:r>
            <a:endParaRPr/>
          </a:p>
          <a:p>
            <a:pPr marL="457200" lvl="0" indent="-342900" algn="l" rtl="0">
              <a:spcBef>
                <a:spcPts val="0"/>
              </a:spcBef>
              <a:spcAft>
                <a:spcPts val="0"/>
              </a:spcAft>
              <a:buSzPts val="1800"/>
              <a:buAutoNum type="arabicPeriod"/>
            </a:pPr>
            <a:r>
              <a:rPr lang="es"/>
              <a:t>Visual Studio 2017</a:t>
            </a:r>
            <a:endParaRPr/>
          </a:p>
        </p:txBody>
      </p:sp>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body" idx="1"/>
          </p:nvPr>
        </p:nvSpPr>
        <p:spPr>
          <a:xfrm>
            <a:off x="311700" y="372650"/>
            <a:ext cx="8520600" cy="41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1"/>
              <a:t>Apache Cordova :</a:t>
            </a:r>
            <a:r>
              <a:rPr lang="es" sz="2400"/>
              <a:t> </a:t>
            </a:r>
            <a:r>
              <a:rPr lang="es"/>
              <a:t>It is a mobile application development framework which helps develop cross platform mobile applications using standard technologies like HTML5, CSS3 and JavaScript.</a:t>
            </a:r>
            <a:endParaRPr/>
          </a:p>
          <a:p>
            <a:pPr marL="0" lvl="0" indent="0" algn="l" rtl="0">
              <a:spcBef>
                <a:spcPts val="1600"/>
              </a:spcBef>
              <a:spcAft>
                <a:spcPts val="0"/>
              </a:spcAft>
              <a:buNone/>
            </a:pPr>
            <a:r>
              <a:rPr lang="es" sz="2400" b="1"/>
              <a:t>Visual Studio 2017: </a:t>
            </a:r>
            <a:r>
              <a:rPr lang="es"/>
              <a:t>It is an </a:t>
            </a:r>
            <a:r>
              <a:rPr lang="es" b="1" u="sng"/>
              <a:t>I</a:t>
            </a:r>
            <a:r>
              <a:rPr lang="es"/>
              <a:t>ntegrated </a:t>
            </a:r>
            <a:r>
              <a:rPr lang="es" b="1" u="sng"/>
              <a:t>D</a:t>
            </a:r>
            <a:r>
              <a:rPr lang="es"/>
              <a:t>evelopment </a:t>
            </a:r>
            <a:r>
              <a:rPr lang="es" b="1" u="sng"/>
              <a:t>E</a:t>
            </a:r>
            <a:r>
              <a:rPr lang="es"/>
              <a:t>nvironment </a:t>
            </a:r>
            <a:r>
              <a:rPr lang="es" b="1"/>
              <a:t>(IDE) </a:t>
            </a:r>
            <a:r>
              <a:rPr lang="es"/>
              <a:t>which enables programmers to develop computer programs, web apps and mobile apps.</a:t>
            </a:r>
            <a:endParaRPr/>
          </a:p>
          <a:p>
            <a:pPr marL="0" lvl="0" indent="0" algn="l" rtl="0">
              <a:spcBef>
                <a:spcPts val="1600"/>
              </a:spcBef>
              <a:spcAft>
                <a:spcPts val="1600"/>
              </a:spcAft>
              <a:buNone/>
            </a:pPr>
            <a:endParaRPr/>
          </a:p>
        </p:txBody>
      </p:sp>
      <p:sp>
        <p:nvSpPr>
          <p:cNvPr id="107" name="Google Shape;10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7</a:t>
            </a:fld>
            <a:endParaRPr/>
          </a:p>
        </p:txBody>
      </p:sp>
      <p:pic>
        <p:nvPicPr>
          <p:cNvPr id="108" name="Google Shape;108;p19"/>
          <p:cNvPicPr preferRelativeResize="0"/>
          <p:nvPr/>
        </p:nvPicPr>
        <p:blipFill>
          <a:blip r:embed="rId3">
            <a:alphaModFix/>
          </a:blip>
          <a:stretch>
            <a:fillRect/>
          </a:stretch>
        </p:blipFill>
        <p:spPr>
          <a:xfrm>
            <a:off x="1979025" y="2853600"/>
            <a:ext cx="1697775" cy="1906000"/>
          </a:xfrm>
          <a:prstGeom prst="rect">
            <a:avLst/>
          </a:prstGeom>
          <a:noFill/>
          <a:ln>
            <a:noFill/>
          </a:ln>
        </p:spPr>
      </p:pic>
      <p:pic>
        <p:nvPicPr>
          <p:cNvPr id="109" name="Google Shape;109;p19"/>
          <p:cNvPicPr preferRelativeResize="0"/>
          <p:nvPr/>
        </p:nvPicPr>
        <p:blipFill>
          <a:blip r:embed="rId4">
            <a:alphaModFix/>
          </a:blip>
          <a:stretch>
            <a:fillRect/>
          </a:stretch>
        </p:blipFill>
        <p:spPr>
          <a:xfrm>
            <a:off x="4701500" y="2916450"/>
            <a:ext cx="3110309" cy="178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body" idx="1"/>
          </p:nvPr>
        </p:nvSpPr>
        <p:spPr>
          <a:xfrm>
            <a:off x="311700" y="429975"/>
            <a:ext cx="8520600" cy="4138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HTML and CSS to show minimal UI (User Interface) to the users for better navigation through the app.</a:t>
            </a:r>
            <a:endParaRPr/>
          </a:p>
          <a:p>
            <a:pPr marL="457200" lvl="0" indent="-342900" algn="l" rtl="0">
              <a:spcBef>
                <a:spcPts val="1600"/>
              </a:spcBef>
              <a:spcAft>
                <a:spcPts val="0"/>
              </a:spcAft>
              <a:buSzPts val="1800"/>
              <a:buChar char="●"/>
            </a:pPr>
            <a:r>
              <a:rPr lang="es"/>
              <a:t>Evothings plugin for speaking to the Bluetooth Low Energy beacons.</a:t>
            </a:r>
            <a:endParaRPr/>
          </a:p>
          <a:p>
            <a:pPr marL="457200" lvl="0" indent="-342900" algn="l" rtl="0">
              <a:spcBef>
                <a:spcPts val="1600"/>
              </a:spcBef>
              <a:spcAft>
                <a:spcPts val="1600"/>
              </a:spcAft>
              <a:buSzPts val="1800"/>
              <a:buChar char="●"/>
            </a:pPr>
            <a:r>
              <a:rPr lang="es"/>
              <a:t>JavaScript functions for giving users the coordinates of a place which finally leads them to give the Points of Interests (POI)</a:t>
            </a:r>
            <a:endParaRPr/>
          </a:p>
        </p:txBody>
      </p:sp>
      <p:sp>
        <p:nvSpPr>
          <p:cNvPr id="115" name="Google Shape;11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8</a:t>
            </a:fld>
            <a:endParaRPr/>
          </a:p>
        </p:txBody>
      </p:sp>
      <p:pic>
        <p:nvPicPr>
          <p:cNvPr id="116" name="Google Shape;116;p20"/>
          <p:cNvPicPr preferRelativeResize="0"/>
          <p:nvPr/>
        </p:nvPicPr>
        <p:blipFill>
          <a:blip r:embed="rId3">
            <a:alphaModFix/>
          </a:blip>
          <a:stretch>
            <a:fillRect/>
          </a:stretch>
        </p:blipFill>
        <p:spPr>
          <a:xfrm>
            <a:off x="958874" y="2731074"/>
            <a:ext cx="1932150" cy="1932150"/>
          </a:xfrm>
          <a:prstGeom prst="rect">
            <a:avLst/>
          </a:prstGeom>
          <a:noFill/>
          <a:ln>
            <a:noFill/>
          </a:ln>
        </p:spPr>
      </p:pic>
      <p:pic>
        <p:nvPicPr>
          <p:cNvPr id="117" name="Google Shape;117;p20"/>
          <p:cNvPicPr preferRelativeResize="0"/>
          <p:nvPr/>
        </p:nvPicPr>
        <p:blipFill>
          <a:blip r:embed="rId4">
            <a:alphaModFix/>
          </a:blip>
          <a:stretch>
            <a:fillRect/>
          </a:stretch>
        </p:blipFill>
        <p:spPr>
          <a:xfrm>
            <a:off x="3605925" y="2731075"/>
            <a:ext cx="1932150" cy="1932150"/>
          </a:xfrm>
          <a:prstGeom prst="rect">
            <a:avLst/>
          </a:prstGeom>
          <a:noFill/>
          <a:ln>
            <a:noFill/>
          </a:ln>
        </p:spPr>
      </p:pic>
      <p:pic>
        <p:nvPicPr>
          <p:cNvPr id="118" name="Google Shape;118;p20"/>
          <p:cNvPicPr preferRelativeResize="0"/>
          <p:nvPr/>
        </p:nvPicPr>
        <p:blipFill>
          <a:blip r:embed="rId5">
            <a:alphaModFix/>
          </a:blip>
          <a:stretch>
            <a:fillRect/>
          </a:stretch>
        </p:blipFill>
        <p:spPr>
          <a:xfrm>
            <a:off x="6369297" y="2731075"/>
            <a:ext cx="1369503" cy="1932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body" idx="1"/>
          </p:nvPr>
        </p:nvSpPr>
        <p:spPr>
          <a:xfrm>
            <a:off x="311700" y="394150"/>
            <a:ext cx="8520600" cy="417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4800" b="1">
                <a:latin typeface="Comic Sans MS"/>
                <a:ea typeface="Comic Sans MS"/>
                <a:cs typeface="Comic Sans MS"/>
                <a:sym typeface="Comic Sans MS"/>
              </a:rPr>
              <a:t>Now let’s go for a </a:t>
            </a:r>
            <a:r>
              <a:rPr lang="es" sz="4800" b="1">
                <a:solidFill>
                  <a:srgbClr val="00FFFF"/>
                </a:solidFill>
                <a:latin typeface="Comic Sans MS"/>
                <a:ea typeface="Comic Sans MS"/>
                <a:cs typeface="Comic Sans MS"/>
                <a:sym typeface="Comic Sans MS"/>
              </a:rPr>
              <a:t>step by step tour</a:t>
            </a:r>
            <a:r>
              <a:rPr lang="es" sz="4800" b="1">
                <a:latin typeface="Comic Sans MS"/>
                <a:ea typeface="Comic Sans MS"/>
                <a:cs typeface="Comic Sans MS"/>
                <a:sym typeface="Comic Sans MS"/>
              </a:rPr>
              <a:t> to show you how the app </a:t>
            </a:r>
            <a:r>
              <a:rPr lang="es" sz="4800" b="1">
                <a:solidFill>
                  <a:schemeClr val="accent3"/>
                </a:solidFill>
                <a:latin typeface="Comic Sans MS"/>
                <a:ea typeface="Comic Sans MS"/>
                <a:cs typeface="Comic Sans MS"/>
                <a:sym typeface="Comic Sans MS"/>
              </a:rPr>
              <a:t>Works!! </a:t>
            </a:r>
            <a:endParaRPr sz="4800" b="1">
              <a:solidFill>
                <a:schemeClr val="accent3"/>
              </a:solidFill>
              <a:latin typeface="Comic Sans MS"/>
              <a:ea typeface="Comic Sans MS"/>
              <a:cs typeface="Comic Sans MS"/>
              <a:sym typeface="Comic Sans MS"/>
            </a:endParaRPr>
          </a:p>
        </p:txBody>
      </p:sp>
      <p:sp>
        <p:nvSpPr>
          <p:cNvPr id="124" name="Google Shape;12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9</a:t>
            </a:fld>
            <a:endParaRPr/>
          </a:p>
        </p:txBody>
      </p:sp>
      <p:pic>
        <p:nvPicPr>
          <p:cNvPr id="125" name="Google Shape;125;p21"/>
          <p:cNvPicPr preferRelativeResize="0"/>
          <p:nvPr/>
        </p:nvPicPr>
        <p:blipFill>
          <a:blip r:embed="rId3">
            <a:alphaModFix/>
          </a:blip>
          <a:stretch>
            <a:fillRect/>
          </a:stretch>
        </p:blipFill>
        <p:spPr>
          <a:xfrm>
            <a:off x="2660700" y="3009795"/>
            <a:ext cx="3402149" cy="1783400"/>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704</Words>
  <Application>Microsoft Office PowerPoint</Application>
  <PresentationFormat>Presentación en pantalla (16:9)</PresentationFormat>
  <Paragraphs>93</Paragraphs>
  <Slides>21</Slides>
  <Notes>21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Comic Sans MS</vt:lpstr>
      <vt:lpstr>Old Standard TT</vt:lpstr>
      <vt:lpstr>Arial</vt:lpstr>
      <vt:lpstr>Paperback</vt:lpstr>
      <vt:lpstr>Indoor Positioning System (IPS)</vt:lpstr>
      <vt:lpstr>Introduction</vt:lpstr>
      <vt:lpstr>This can be achieved through different technologies:</vt:lpstr>
      <vt:lpstr>Justification</vt:lpstr>
      <vt:lpstr>Use cases:</vt:lpstr>
      <vt:lpstr>Software</vt:lpstr>
      <vt:lpstr>Presentación de PowerPoint</vt:lpstr>
      <vt:lpstr>Presentación de PowerPoint</vt:lpstr>
      <vt:lpstr>Presentación de PowerPoint</vt:lpstr>
      <vt:lpstr>Mapping</vt:lpstr>
      <vt:lpstr>Hardware</vt:lpstr>
      <vt:lpstr>Programming beacons with AXABeacon</vt:lpstr>
      <vt:lpstr>UI (User Interface) at various developmental stages</vt:lpstr>
      <vt:lpstr>Continued from previous slide</vt:lpstr>
      <vt:lpstr>Continued from previous slide</vt:lpstr>
      <vt:lpstr>Current status:</vt:lpstr>
      <vt:lpstr>Future goals</vt:lpstr>
      <vt:lpstr>Conclusion</vt:lpstr>
      <vt:lpstr>Important links</vt:lpstr>
      <vt:lpstr>Acknowledgement </vt:lpstr>
      <vt:lpstr>Have any questions? Shoot at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Indoor Positioning System (IPS)</dc:title>
  <dc:creator>Mau Cisneros</dc:creator>
  <cp:lastModifiedBy>Mau Cisneros</cp:lastModifiedBy>
  <cp:revision>1</cp:revision>
  <dcterms:modified xsi:type="dcterms:W3CDTF">2019-08-01T19:51:44Z</dcterms:modified>
</cp:coreProperties>
</file>